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4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0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027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5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13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8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8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82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3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470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29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9E42-E94E-4D86-9B52-5E1A245DD5A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292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FE084-16C6-4B59-A774-DFDF7931027C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2CA49-D54A-4EF2-AAB8-BCD02B106D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3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Early Egypt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47800"/>
            <a:ext cx="3810000" cy="41148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2400" dirty="0" smtClean="0"/>
              <a:t>By 5500 B.C.E. farming communities were established along the Nile River</a:t>
            </a:r>
          </a:p>
          <a:p>
            <a:pPr eaLnBrk="1" hangingPunct="1"/>
            <a:r>
              <a:rPr lang="en-US" altLang="en-US" sz="2400" dirty="0" smtClean="0"/>
              <a:t>Divided in to Upper and Lower regions</a:t>
            </a:r>
          </a:p>
          <a:p>
            <a:r>
              <a:rPr lang="en-US" altLang="en-US" sz="2400" dirty="0"/>
              <a:t>U</a:t>
            </a:r>
            <a:r>
              <a:rPr lang="en-US" altLang="en-US" sz="2400" dirty="0" smtClean="0"/>
              <a:t>nited </a:t>
            </a:r>
            <a:r>
              <a:rPr lang="en-US" altLang="en-US" sz="2400" dirty="0"/>
              <a:t>in </a:t>
            </a:r>
            <a:r>
              <a:rPr lang="en-US" altLang="en-US" sz="2400" dirty="0" smtClean="0"/>
              <a:t>3100 B.C.E. </a:t>
            </a:r>
          </a:p>
          <a:p>
            <a:r>
              <a:rPr lang="en-US" altLang="en-US" sz="2400" dirty="0" smtClean="0"/>
              <a:t>Old Kingdom – 2700 – 2200 B.C.E.</a:t>
            </a:r>
          </a:p>
          <a:p>
            <a:r>
              <a:rPr lang="en-US" altLang="en-US" sz="2400" dirty="0" smtClean="0"/>
              <a:t>Middle Kingdom –2052 – 1786 B.C.E.</a:t>
            </a:r>
          </a:p>
          <a:p>
            <a:pPr eaLnBrk="1" hangingPunct="1"/>
            <a:r>
              <a:rPr lang="en-US" altLang="en-US" sz="2400" dirty="0" smtClean="0"/>
              <a:t>New Kingdom – 1575 – 1087 B.C.E.  </a:t>
            </a:r>
          </a:p>
          <a:p>
            <a:pPr eaLnBrk="1" hangingPunct="1"/>
            <a:endParaRPr lang="en-US" altLang="en-US" sz="2400" dirty="0" smtClean="0"/>
          </a:p>
          <a:p>
            <a:pPr eaLnBrk="1" hangingPunct="1"/>
            <a:endParaRPr lang="en-US" altLang="en-US" sz="2400" dirty="0" smtClean="0"/>
          </a:p>
        </p:txBody>
      </p:sp>
      <p:pic>
        <p:nvPicPr>
          <p:cNvPr id="9220" name="Picture 7" descr="http://www.egypt.travel/uploads/images/ancient_egypt_EN_1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447800"/>
            <a:ext cx="3009430" cy="4267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84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Old Kingdom</a:t>
            </a:r>
            <a:br>
              <a:rPr lang="en-US" dirty="0" smtClean="0"/>
            </a:br>
            <a:r>
              <a:rPr lang="en-US" dirty="0" smtClean="0"/>
              <a:t>2700 – 2150 B.C.E.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0818"/>
            <a:ext cx="4038600" cy="4525963"/>
          </a:xfrm>
        </p:spPr>
        <p:txBody>
          <a:bodyPr/>
          <a:lstStyle/>
          <a:p>
            <a:r>
              <a:rPr lang="en-US" dirty="0" smtClean="0"/>
              <a:t>Established its capital at Memphis</a:t>
            </a:r>
          </a:p>
          <a:p>
            <a:r>
              <a:rPr lang="en-US" dirty="0" smtClean="0"/>
              <a:t>Creation of hieroglyphics, or writing about  3200 B.C.E.</a:t>
            </a:r>
          </a:p>
          <a:p>
            <a:r>
              <a:rPr lang="en-US" dirty="0" smtClean="0"/>
              <a:t>Great Pyramids of Giza built circa 2560 B.C.E.</a:t>
            </a:r>
          </a:p>
          <a:p>
            <a:r>
              <a:rPr lang="en-US" dirty="0" smtClean="0"/>
              <a:t>Mummification of kings and elites 	practiced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0"/>
            <a:ext cx="1995588" cy="233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92" y="3962400"/>
            <a:ext cx="3520696" cy="234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60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Middle Kingdom</a:t>
            </a:r>
            <a:br>
              <a:rPr lang="en-US" dirty="0" smtClean="0"/>
            </a:br>
            <a:r>
              <a:rPr lang="en-US" dirty="0" smtClean="0"/>
              <a:t>20</a:t>
            </a:r>
            <a:r>
              <a:rPr lang="en-US" altLang="en-US" dirty="0" smtClean="0"/>
              <a:t>52 </a:t>
            </a:r>
            <a:r>
              <a:rPr lang="en-US" altLang="en-US" dirty="0"/>
              <a:t>– 1786 B.C.E.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Rulers of Thebes reunite Egypt</a:t>
            </a:r>
            <a:endParaRPr lang="en-US" dirty="0"/>
          </a:p>
          <a:p>
            <a:r>
              <a:rPr lang="en-US" dirty="0" smtClean="0"/>
              <a:t>Osiris became a central religious god </a:t>
            </a:r>
          </a:p>
          <a:p>
            <a:r>
              <a:rPr lang="en-US" dirty="0" smtClean="0"/>
              <a:t>Expanded control into Nubia and the Sinai </a:t>
            </a:r>
          </a:p>
          <a:p>
            <a:r>
              <a:rPr lang="en-US" dirty="0" smtClean="0"/>
              <a:t>Declined after a series of weak kings and drought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10" y="1861555"/>
            <a:ext cx="2997190" cy="384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25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Kingdom</a:t>
            </a:r>
            <a:br>
              <a:rPr lang="en-US" dirty="0" smtClean="0"/>
            </a:br>
            <a:r>
              <a:rPr lang="en-US" altLang="en-US" dirty="0"/>
              <a:t>1575 – </a:t>
            </a:r>
            <a:r>
              <a:rPr lang="en-US" altLang="en-US" dirty="0" smtClean="0"/>
              <a:t>1087 B.C.E.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Known as the “empire period” of Egypt</a:t>
            </a:r>
          </a:p>
          <a:p>
            <a:r>
              <a:rPr lang="en-US" dirty="0" smtClean="0"/>
              <a:t>Most prosperous period of Egypt</a:t>
            </a:r>
          </a:p>
          <a:p>
            <a:r>
              <a:rPr lang="en-US" dirty="0" smtClean="0"/>
              <a:t>Peak of Egyptian power</a:t>
            </a:r>
          </a:p>
          <a:p>
            <a:r>
              <a:rPr lang="en-US" dirty="0" smtClean="0"/>
              <a:t>The title “pharaoh” came into use</a:t>
            </a:r>
          </a:p>
          <a:p>
            <a:r>
              <a:rPr lang="en-US" dirty="0" smtClean="0"/>
              <a:t>Declined due to continued warfare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220" y="1740176"/>
            <a:ext cx="3347780" cy="4127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540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Near East circa 1290 B.C.E.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Hittite Kingdom established around 1500 B.C.E. in central Anatolia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Hittite Empire peaked 1400 – 1200 B.C.E.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Egyptians and Hittites  clash in the struggle for dominance in the region in 1274 B.C.E. at the Battle of Kadesh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The battle halted the expansion of both empires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</p:txBody>
      </p:sp>
      <p:pic>
        <p:nvPicPr>
          <p:cNvPr id="11268" name="Picture 7" descr="http://upload.wikimedia.org/wikipedia/commons/8/84/Hittite_Empire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828800"/>
            <a:ext cx="3810000" cy="4032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047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Indus River Valley Civilization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sz="2800" dirty="0" smtClean="0"/>
              <a:t>By </a:t>
            </a:r>
            <a:r>
              <a:rPr lang="en-US" altLang="en-US" sz="2800" dirty="0"/>
              <a:t>2600 B.C.E</a:t>
            </a:r>
            <a:r>
              <a:rPr lang="en-US" altLang="en-US" sz="2800" dirty="0" smtClean="0"/>
              <a:t>. communities were widespread in the valley</a:t>
            </a:r>
            <a:endParaRPr lang="en-US" altLang="en-US" sz="2800" dirty="0"/>
          </a:p>
          <a:p>
            <a:r>
              <a:rPr lang="en-US" altLang="en-US" sz="2800" dirty="0" smtClean="0"/>
              <a:t>By 2300 B.C.E. Harappa became a leading urban center </a:t>
            </a:r>
          </a:p>
          <a:p>
            <a:r>
              <a:rPr lang="en-US" altLang="en-US" sz="2800" dirty="0" err="1" smtClean="0"/>
              <a:t>Harappan</a:t>
            </a:r>
            <a:r>
              <a:rPr lang="en-US" altLang="en-US" sz="2800" dirty="0" smtClean="0"/>
              <a:t> Culture became widespread by 2100 B.C.E.</a:t>
            </a:r>
          </a:p>
          <a:p>
            <a:r>
              <a:rPr lang="en-US" altLang="en-US" sz="2800" dirty="0" smtClean="0"/>
              <a:t>Drought led to the decline of the culture by 1900 B.C.E. </a:t>
            </a:r>
          </a:p>
        </p:txBody>
      </p:sp>
      <p:pic>
        <p:nvPicPr>
          <p:cNvPr id="13316" name="Picture 7" descr="http://upload.wikimedia.org/wikipedia/commons/0/0c/IVC_Map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905000"/>
            <a:ext cx="3810000" cy="3319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239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 smtClean="0"/>
              <a:t>Vedic Aryan Civilization</a:t>
            </a:r>
            <a:br>
              <a:rPr lang="en-US" altLang="en-US" dirty="0" smtClean="0"/>
            </a:br>
            <a:r>
              <a:rPr lang="en-US" altLang="en-US" dirty="0" smtClean="0"/>
              <a:t>1500 – 500 B.C.E.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en-US" sz="2800" dirty="0" smtClean="0"/>
              <a:t>Drought forced nomadic tribes to seek new herding lands </a:t>
            </a:r>
          </a:p>
          <a:p>
            <a:r>
              <a:rPr lang="en-US" altLang="en-US" sz="2800" dirty="0"/>
              <a:t>By 1800 </a:t>
            </a:r>
            <a:r>
              <a:rPr lang="en-US" altLang="en-US" sz="2800" dirty="0" smtClean="0"/>
              <a:t>B.C.E. the Aryans began to occupy areas of the Indus River Valley</a:t>
            </a:r>
          </a:p>
          <a:p>
            <a:r>
              <a:rPr lang="en-US" altLang="en-US" sz="2800" dirty="0" smtClean="0"/>
              <a:t>Known as the Vedic Period</a:t>
            </a:r>
          </a:p>
          <a:p>
            <a:r>
              <a:rPr lang="en-US" altLang="en-US" sz="2800" dirty="0" smtClean="0"/>
              <a:t>Named for the </a:t>
            </a:r>
            <a:r>
              <a:rPr lang="en-US" altLang="en-US" sz="2800" i="1" dirty="0" smtClean="0"/>
              <a:t>Vedas</a:t>
            </a:r>
            <a:r>
              <a:rPr lang="en-US" altLang="en-US" sz="2800" dirty="0" smtClean="0"/>
              <a:t>, the earliest scriptures of Hinduism</a:t>
            </a:r>
          </a:p>
        </p:txBody>
      </p:sp>
      <p:pic>
        <p:nvPicPr>
          <p:cNvPr id="14340" name="Picture 7" descr="http://upload.wikimedia.org/wikipedia/commons/0/02/Map_of_Vedic_India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199" y="2286000"/>
            <a:ext cx="4022651" cy="2882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2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The </a:t>
            </a:r>
            <a:r>
              <a:rPr lang="en-US" altLang="en-US" dirty="0" err="1"/>
              <a:t>Rigvedic</a:t>
            </a:r>
            <a:r>
              <a:rPr lang="en-US" altLang="en-US" dirty="0"/>
              <a:t> </a:t>
            </a:r>
            <a:r>
              <a:rPr lang="en-US" altLang="en-US" dirty="0" smtClean="0"/>
              <a:t>Age 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/>
              <a:t>1700 </a:t>
            </a:r>
            <a:r>
              <a:rPr lang="en-US" altLang="en-US" dirty="0"/>
              <a:t>– 1000 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 smtClean="0"/>
              <a:t>Around 1700 B.C.E. migrating Aryan nomadic tribes settled in the Indus River Valley</a:t>
            </a:r>
          </a:p>
          <a:p>
            <a:r>
              <a:rPr lang="en-US" altLang="en-US" dirty="0" smtClean="0"/>
              <a:t>Period filled with internal and external conflicts</a:t>
            </a:r>
          </a:p>
          <a:p>
            <a:r>
              <a:rPr lang="en-US" altLang="en-US" dirty="0" smtClean="0"/>
              <a:t>New scriptures were added to the </a:t>
            </a:r>
            <a:r>
              <a:rPr lang="en-US" altLang="en-US" i="1" dirty="0" smtClean="0"/>
              <a:t>Vedas</a:t>
            </a:r>
            <a:endParaRPr lang="en-US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286000"/>
            <a:ext cx="4007908" cy="300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697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Later Vedic or </a:t>
            </a:r>
            <a:r>
              <a:rPr lang="en-US" altLang="en-US" dirty="0" err="1"/>
              <a:t>Brahmanic</a:t>
            </a:r>
            <a:r>
              <a:rPr lang="en-US" altLang="en-US" dirty="0"/>
              <a:t> </a:t>
            </a:r>
            <a:r>
              <a:rPr lang="en-US" altLang="en-US" dirty="0" smtClean="0"/>
              <a:t>Age</a:t>
            </a:r>
            <a:br>
              <a:rPr lang="en-US" altLang="en-US" dirty="0" smtClean="0"/>
            </a:br>
            <a:r>
              <a:rPr lang="en-US" altLang="en-US" dirty="0" smtClean="0"/>
              <a:t>1000 </a:t>
            </a:r>
            <a:r>
              <a:rPr lang="en-US" altLang="en-US" dirty="0"/>
              <a:t>– 500 B.C.E</a:t>
            </a:r>
            <a:r>
              <a:rPr lang="en-US" alt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By 1000 B.C.E. many Vedic tribes were turning to farming</a:t>
            </a:r>
          </a:p>
          <a:p>
            <a:r>
              <a:rPr lang="en-US" dirty="0" smtClean="0"/>
              <a:t>Expanded into the Ganges River Valley</a:t>
            </a:r>
          </a:p>
          <a:p>
            <a:r>
              <a:rPr lang="en-US" dirty="0" smtClean="0"/>
              <a:t>New scriptures led to the </a:t>
            </a:r>
            <a:r>
              <a:rPr lang="en-US" i="1" dirty="0" smtClean="0"/>
              <a:t>Varna, </a:t>
            </a:r>
            <a:r>
              <a:rPr lang="en-US" dirty="0" smtClean="0"/>
              <a:t>or </a:t>
            </a:r>
            <a:r>
              <a:rPr lang="en-US" i="1" dirty="0" smtClean="0"/>
              <a:t>caste</a:t>
            </a:r>
            <a:r>
              <a:rPr lang="en-US" dirty="0" smtClean="0"/>
              <a:t>, social system</a:t>
            </a:r>
          </a:p>
          <a:p>
            <a:r>
              <a:rPr lang="en-US" dirty="0" smtClean="0"/>
              <a:t>Brahman priest and nobility were the 1</a:t>
            </a:r>
            <a:r>
              <a:rPr lang="en-US" baseline="30000" dirty="0" smtClean="0"/>
              <a:t>st</a:t>
            </a:r>
            <a:r>
              <a:rPr lang="en-US" dirty="0" smtClean="0"/>
              <a:t> Estate  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4931"/>
            <a:ext cx="4038600" cy="451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520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Yellow River Valley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By 2600 B.C.E. communities were widespread in the valley</a:t>
            </a:r>
          </a:p>
          <a:p>
            <a:r>
              <a:rPr lang="en-US" sz="2400" dirty="0" smtClean="0"/>
              <a:t>Referred to as the mother river of</a:t>
            </a:r>
            <a:r>
              <a:rPr lang="en-US" sz="2400" i="1" dirty="0" smtClean="0"/>
              <a:t> </a:t>
            </a:r>
            <a:r>
              <a:rPr lang="en-US" sz="2400" dirty="0" smtClean="0"/>
              <a:t>China and the cradle of Chinese civilization</a:t>
            </a:r>
          </a:p>
          <a:p>
            <a:r>
              <a:rPr lang="en-US" sz="2400" dirty="0" smtClean="0"/>
              <a:t>Earliest Chinese kingdoms and empires originated in the valley</a:t>
            </a:r>
            <a:endParaRPr lang="en-US" sz="2400" dirty="0"/>
          </a:p>
          <a:p>
            <a:r>
              <a:rPr lang="en-US" sz="2400" dirty="0" smtClean="0"/>
              <a:t>United under the Xia </a:t>
            </a:r>
            <a:r>
              <a:rPr lang="en-US" sz="2400" dirty="0"/>
              <a:t>Dynasty 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around 2100 </a:t>
            </a:r>
            <a:r>
              <a:rPr lang="en-US" sz="2400" dirty="0"/>
              <a:t>B.C.E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78263"/>
            <a:ext cx="3403232" cy="4342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84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Xia Dynasty</a:t>
            </a:r>
            <a:br>
              <a:rPr lang="en-US" dirty="0" smtClean="0"/>
            </a:br>
            <a:r>
              <a:rPr lang="en-US" dirty="0" smtClean="0"/>
              <a:t>2100 – 1600 B.C.E.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Xia consolidated their power in north central China</a:t>
            </a:r>
          </a:p>
          <a:p>
            <a:r>
              <a:rPr lang="en-US" dirty="0" smtClean="0"/>
              <a:t>Considered to be the 1</a:t>
            </a:r>
            <a:r>
              <a:rPr lang="en-US" baseline="30000" dirty="0" smtClean="0"/>
              <a:t>st</a:t>
            </a:r>
            <a:r>
              <a:rPr lang="en-US" dirty="0" smtClean="0"/>
              <a:t> traditional dynasty in modern Chinese history</a:t>
            </a:r>
          </a:p>
          <a:p>
            <a:r>
              <a:rPr lang="en-US" dirty="0" smtClean="0"/>
              <a:t>Declined due to internal and external threats and natural disasters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38400"/>
            <a:ext cx="4117465" cy="2698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4655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Shang </a:t>
            </a:r>
            <a:r>
              <a:rPr lang="en-US" dirty="0" smtClean="0"/>
              <a:t>Dynasty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    </a:t>
            </a:r>
            <a:r>
              <a:rPr lang="en-US" dirty="0" smtClean="0"/>
              <a:t>1600 </a:t>
            </a:r>
            <a:r>
              <a:rPr lang="en-US" dirty="0"/>
              <a:t>– 1050 B.C.E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Shang kingdom rose to power with the decline of the Xia</a:t>
            </a:r>
          </a:p>
          <a:p>
            <a:r>
              <a:rPr lang="en-US" dirty="0" smtClean="0"/>
              <a:t>Brought stability to the region</a:t>
            </a:r>
          </a:p>
          <a:p>
            <a:r>
              <a:rPr lang="en-US" dirty="0" smtClean="0"/>
              <a:t>New technologies included metallurgy, the calendar and writing</a:t>
            </a:r>
          </a:p>
          <a:p>
            <a:r>
              <a:rPr lang="en-US" dirty="0" smtClean="0"/>
              <a:t>Set the standard for future dynasties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40071"/>
            <a:ext cx="4114800" cy="397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801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Mesoamerica Civilizations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 dirty="0" smtClean="0"/>
              <a:t>Settled agriculture became widespread by 8000 B.C.E.</a:t>
            </a:r>
          </a:p>
          <a:p>
            <a:pPr eaLnBrk="1" hangingPunct="1"/>
            <a:r>
              <a:rPr lang="en-US" altLang="en-US" sz="2400" dirty="0" smtClean="0"/>
              <a:t>Establishment of cultural centers around 4000 B.C.E.</a:t>
            </a:r>
          </a:p>
          <a:p>
            <a:pPr eaLnBrk="1" hangingPunct="1"/>
            <a:r>
              <a:rPr lang="en-US" altLang="en-US" sz="2400" dirty="0" smtClean="0"/>
              <a:t>By 3500 B.C.E. cultivation of maize was widespread  </a:t>
            </a:r>
          </a:p>
          <a:p>
            <a:pPr eaLnBrk="1" hangingPunct="1"/>
            <a:r>
              <a:rPr lang="en-US" altLang="en-US" sz="2400" dirty="0" smtClean="0"/>
              <a:t>By 2500 B.C.E. pottery was used for storage of food stuffs</a:t>
            </a:r>
          </a:p>
        </p:txBody>
      </p:sp>
      <p:pic>
        <p:nvPicPr>
          <p:cNvPr id="16388" name="Picture 7" descr="http://www.mesoweb.com/resources/maps/media/crystal_map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62200"/>
            <a:ext cx="3962400" cy="24319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762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Formative </a:t>
            </a:r>
            <a:r>
              <a:rPr lang="en-US" dirty="0" smtClean="0"/>
              <a:t>Period </a:t>
            </a:r>
            <a:br>
              <a:rPr lang="en-US" dirty="0" smtClean="0"/>
            </a:br>
            <a:r>
              <a:rPr lang="en-US" dirty="0" smtClean="0"/>
              <a:t>2000 </a:t>
            </a:r>
            <a:r>
              <a:rPr lang="en-US" dirty="0"/>
              <a:t>B.C.E. – 150 C.E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2000 B.C.E. tribal communities were established</a:t>
            </a:r>
          </a:p>
          <a:p>
            <a:r>
              <a:rPr lang="en-US" dirty="0" smtClean="0"/>
              <a:t>By 1800 B.C.E. Mayan civilization began to emerge on the Yucatan Peninsula</a:t>
            </a:r>
          </a:p>
          <a:p>
            <a:r>
              <a:rPr lang="en-US" dirty="0" smtClean="0"/>
              <a:t>The Olmec emerged as a leading culture along the Gulf of Mexico around 1400 B.C.E.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286000"/>
            <a:ext cx="4279055" cy="298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821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Classic </a:t>
            </a:r>
            <a:r>
              <a:rPr lang="en-US" altLang="en-US" dirty="0" smtClean="0"/>
              <a:t>Period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altLang="en-US" dirty="0" smtClean="0"/>
              <a:t>150 </a:t>
            </a:r>
            <a:r>
              <a:rPr lang="en-US" altLang="en-US" dirty="0"/>
              <a:t>– 900 C.E.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Large complex cities created city-states</a:t>
            </a:r>
          </a:p>
          <a:p>
            <a:r>
              <a:rPr lang="en-US" dirty="0" smtClean="0"/>
              <a:t>Cities laid out in a grid pattern</a:t>
            </a:r>
          </a:p>
          <a:p>
            <a:r>
              <a:rPr lang="en-US" dirty="0" smtClean="0"/>
              <a:t>Mayan city-states gained control of the Yucatan Peninsula</a:t>
            </a:r>
          </a:p>
          <a:p>
            <a:r>
              <a:rPr lang="en-US" dirty="0" smtClean="0"/>
              <a:t>Use of the Long Count Calendar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438400"/>
            <a:ext cx="4257176" cy="271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545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Post – Classic </a:t>
            </a:r>
            <a:r>
              <a:rPr lang="en-US" altLang="en-US" dirty="0" smtClean="0"/>
              <a:t>Period</a:t>
            </a:r>
            <a:br>
              <a:rPr lang="en-US" altLang="en-US" dirty="0" smtClean="0"/>
            </a:br>
            <a:r>
              <a:rPr lang="en-US" altLang="en-US" dirty="0" smtClean="0"/>
              <a:t>900 </a:t>
            </a:r>
            <a:r>
              <a:rPr lang="en-US" altLang="en-US" dirty="0"/>
              <a:t>– 1521 </a:t>
            </a:r>
            <a:r>
              <a:rPr lang="en-US" altLang="en-US" dirty="0" smtClean="0"/>
              <a:t>C.E</a:t>
            </a:r>
            <a:r>
              <a:rPr lang="en-US" altLang="en-US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By 900 C.E. drought and civil wars led to the decline of Mayan cities</a:t>
            </a:r>
          </a:p>
          <a:p>
            <a:r>
              <a:rPr lang="en-US" dirty="0" smtClean="0"/>
              <a:t>Around 1200 C.E. the Aztecs were established in central Mexico</a:t>
            </a:r>
          </a:p>
          <a:p>
            <a:r>
              <a:rPr lang="en-US" dirty="0" smtClean="0"/>
              <a:t>Established the capital at Tenochtitlan</a:t>
            </a:r>
          </a:p>
          <a:p>
            <a:r>
              <a:rPr lang="en-US" dirty="0" smtClean="0"/>
              <a:t>The Aztec Empire was at its peak in 1519 C.E.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01093"/>
            <a:ext cx="4191000" cy="262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9662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Arrival of </a:t>
            </a:r>
            <a:r>
              <a:rPr lang="en-US" dirty="0" smtClean="0"/>
              <a:t>the Spanish </a:t>
            </a:r>
            <a:br>
              <a:rPr lang="en-US" dirty="0" smtClean="0"/>
            </a:br>
            <a:r>
              <a:rPr lang="en-US" dirty="0" smtClean="0"/>
              <a:t>1519 </a:t>
            </a:r>
            <a:r>
              <a:rPr lang="en-US" dirty="0"/>
              <a:t>C.E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Hernan Cortes and 500 troops land near Vera Cruz in July 1519</a:t>
            </a:r>
          </a:p>
          <a:p>
            <a:r>
              <a:rPr lang="en-US" dirty="0" smtClean="0"/>
              <a:t>Welcomed by the Aztec chief, Montezuma – one year later he is killed</a:t>
            </a:r>
          </a:p>
          <a:p>
            <a:r>
              <a:rPr lang="en-US" dirty="0" smtClean="0"/>
              <a:t>Spanish take control of Tenochtitlan in August 1521 ending the Aztec  Empire  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19953"/>
            <a:ext cx="4191000" cy="3557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008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659</Words>
  <Application>Microsoft Office PowerPoint</Application>
  <PresentationFormat>On-screen Show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Early Egypt</vt:lpstr>
      <vt:lpstr>Old Kingdom 2700 – 2150 B.C.E.</vt:lpstr>
      <vt:lpstr> Middle Kingdom 2052 – 1786 B.C.E. </vt:lpstr>
      <vt:lpstr>New Kingdom 1575 – 1087 B.C.E.</vt:lpstr>
      <vt:lpstr>Near East circa 1290 B.C.E.</vt:lpstr>
      <vt:lpstr>Indus River Valley Civilization</vt:lpstr>
      <vt:lpstr>Vedic Aryan Civilization 1500 – 500 B.C.E.</vt:lpstr>
      <vt:lpstr>The Rigvedic Age  1700 – 1000 B.C.E.</vt:lpstr>
      <vt:lpstr>Later Vedic or Brahmanic Age 1000 – 500 B.C.E.</vt:lpstr>
      <vt:lpstr>Yellow River Valley</vt:lpstr>
      <vt:lpstr>Xia Dynasty 2100 – 1600 B.C.E.</vt:lpstr>
      <vt:lpstr>Shang Dynasty      1600 – 1050 B.C.E.</vt:lpstr>
      <vt:lpstr>Mesoamerica Civilizations</vt:lpstr>
      <vt:lpstr>Formative Period  2000 B.C.E. – 150 C.E.</vt:lpstr>
      <vt:lpstr>Classic Period 150 – 900 C.E. </vt:lpstr>
      <vt:lpstr>Post – Classic Period 900 – 1521 C.E.</vt:lpstr>
      <vt:lpstr>Arrival of the Spanish  1519 C.E.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Beginnings of Civilization</dc:title>
  <dc:creator>Gary Ferguson</dc:creator>
  <cp:lastModifiedBy>Gary Ferguson</cp:lastModifiedBy>
  <cp:revision>2</cp:revision>
  <dcterms:created xsi:type="dcterms:W3CDTF">2015-08-26T15:34:04Z</dcterms:created>
  <dcterms:modified xsi:type="dcterms:W3CDTF">2017-01-28T02:10:48Z</dcterms:modified>
</cp:coreProperties>
</file>